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9" r:id="rId2"/>
    <p:sldId id="300" r:id="rId3"/>
    <p:sldId id="258" r:id="rId4"/>
    <p:sldId id="293" r:id="rId5"/>
    <p:sldId id="259" r:id="rId6"/>
    <p:sldId id="260" r:id="rId7"/>
    <p:sldId id="261" r:id="rId8"/>
    <p:sldId id="262" r:id="rId9"/>
    <p:sldId id="289" r:id="rId10"/>
    <p:sldId id="264" r:id="rId11"/>
    <p:sldId id="265" r:id="rId12"/>
    <p:sldId id="266" r:id="rId13"/>
    <p:sldId id="267" r:id="rId14"/>
    <p:sldId id="290" r:id="rId15"/>
    <p:sldId id="268" r:id="rId16"/>
    <p:sldId id="269" r:id="rId17"/>
    <p:sldId id="291" r:id="rId18"/>
    <p:sldId id="271" r:id="rId19"/>
    <p:sldId id="272" r:id="rId20"/>
    <p:sldId id="273" r:id="rId21"/>
    <p:sldId id="296" r:id="rId22"/>
    <p:sldId id="292" r:id="rId23"/>
    <p:sldId id="294" r:id="rId24"/>
    <p:sldId id="295" r:id="rId25"/>
    <p:sldId id="297" r:id="rId26"/>
    <p:sldId id="298" r:id="rId27"/>
    <p:sldId id="287" r:id="rId28"/>
    <p:sldId id="301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0CD7F-8CC6-4AF2-B42E-60A23A6E878A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CA80D-7973-4299-9CD5-A687BEA687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D0F3D-304E-4DED-B41F-868658E602A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B40E-091B-4E58-AC49-13419A3D2403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2458-B325-4B20-8505-EA530B2115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B40E-091B-4E58-AC49-13419A3D2403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2458-B325-4B20-8505-EA530B2115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B40E-091B-4E58-AC49-13419A3D2403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2458-B325-4B20-8505-EA530B2115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B40E-091B-4E58-AC49-13419A3D2403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2458-B325-4B20-8505-EA530B2115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B40E-091B-4E58-AC49-13419A3D2403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2458-B325-4B20-8505-EA530B2115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B40E-091B-4E58-AC49-13419A3D2403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2458-B325-4B20-8505-EA530B2115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B40E-091B-4E58-AC49-13419A3D2403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2458-B325-4B20-8505-EA530B2115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B40E-091B-4E58-AC49-13419A3D2403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2458-B325-4B20-8505-EA530B2115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B40E-091B-4E58-AC49-13419A3D2403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2458-B325-4B20-8505-EA530B2115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B40E-091B-4E58-AC49-13419A3D2403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2458-B325-4B20-8505-EA530B2115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B40E-091B-4E58-AC49-13419A3D2403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2458-B325-4B20-8505-EA530B2115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B40E-091B-4E58-AC49-13419A3D2403}" type="datetimeFigureOut">
              <a:rPr lang="zh-CN" altLang="en-US" smtClean="0"/>
              <a:pPr/>
              <a:t>2015/12/6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92458-B325-4B20-8505-EA530B2115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images.google.com/url?q=http://www.radio-canada.ca/jeunesse/courslangues/commun/img/contes/ang_14.jpg&amp;usg=__b1b2h8OTpaABm060P-0KjsB8H1o=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file:///F:/can01/images/ca1.4-3_x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file:///F:\can01tu01.ht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cochrane.mcmaster.ca/colloquium/images/Toronto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itcwebdesigns.com/Campobello_Island_Bay_of_Fundy_New_Brunswick.jpg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www.itcwebdesigns.com/kanada_karte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928671"/>
            <a:ext cx="7815290" cy="2286015"/>
          </a:xfrm>
        </p:spPr>
        <p:txBody>
          <a:bodyPr/>
          <a:lstStyle/>
          <a:p>
            <a:r>
              <a:rPr lang="en-US" altLang="zh-CN" b="1" dirty="0" smtClean="0"/>
              <a:t>《</a:t>
            </a:r>
            <a:r>
              <a:rPr lang="zh-CN" altLang="en-US" b="1" dirty="0" smtClean="0"/>
              <a:t>英语国家社会与文化入门</a:t>
            </a:r>
            <a:r>
              <a:rPr lang="en-US" altLang="zh-CN" b="1" dirty="0" smtClean="0"/>
              <a:t>》(</a:t>
            </a:r>
            <a:r>
              <a:rPr lang="zh-CN" altLang="en-US" b="1" dirty="0" smtClean="0"/>
              <a:t>下册）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00100" y="3000372"/>
            <a:ext cx="7215238" cy="3000396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Society and Culture 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Major English-Speaking Countries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Introduction</a:t>
            </a:r>
          </a:p>
          <a:p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(Book Two)</a:t>
            </a:r>
            <a:endParaRPr lang="zh-CN" alt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58204" cy="107157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II. The Regions of Canada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14282" y="1571612"/>
            <a:ext cx="8929718" cy="45720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North</a:t>
            </a:r>
          </a:p>
          <a:p>
            <a:pPr>
              <a:buNone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	-- “the land of mid-night sun”</a:t>
            </a:r>
          </a:p>
          <a:p>
            <a:pPr>
              <a:buNone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	-- 3 territories: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Yukon,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  the Northwest Territories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	  the Nunavut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--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Inuits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cold weather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-- traditional economy (hunting and trapping animals)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-- “the Gold Rush” (late 1800s;  the Yukon)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-- oil and gas deposits</a:t>
            </a:r>
          </a:p>
          <a:p>
            <a:pPr>
              <a:buNone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972452" cy="938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North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http://images.google.com/url?q=http://www.radio-canada.ca/jeunesse/courslangues/commun/img/contes/ang_14.jpg&amp;usg=__b1b2h8OTpaABm060P-0KjsB8H1o=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66749" y="2505869"/>
            <a:ext cx="4374113" cy="3280585"/>
          </a:xfrm>
          <a:prstGeom prst="rect">
            <a:avLst/>
          </a:prstGeom>
          <a:noFill/>
        </p:spPr>
      </p:pic>
      <p:pic>
        <p:nvPicPr>
          <p:cNvPr id="10" name="Picture 6" descr="file:///F:/can01/images/ca1.4-3_x.jpg">
            <a:hlinkClick r:id="rId4" action="ppaction://hlinkfile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357818" y="2285992"/>
            <a:ext cx="3462753" cy="3601263"/>
          </a:xfrm>
          <a:prstGeom prst="rect">
            <a:avLst/>
          </a:prstGeom>
          <a:noFill/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28728" y="5857892"/>
          <a:ext cx="24288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The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baseline="0" dirty="0" err="1" smtClean="0"/>
                        <a:t>Inuits</a:t>
                      </a:r>
                      <a:r>
                        <a:rPr lang="en-US" altLang="zh-CN" baseline="0" dirty="0" smtClean="0"/>
                        <a:t> and the igloo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15370" cy="100013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II. The Regions of Canada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zh-CN" altLang="en-US" sz="3100" dirty="0" smtClean="0"/>
              <a:t/>
            </a:r>
            <a:br>
              <a:rPr lang="zh-CN" altLang="en-US" sz="3100" dirty="0" smtClean="0"/>
            </a:br>
            <a:endParaRPr lang="zh-CN" altLang="en-US" sz="3100" dirty="0"/>
          </a:p>
        </p:txBody>
      </p:sp>
      <p:sp>
        <p:nvSpPr>
          <p:cNvPr id="6" name="矩形 5"/>
          <p:cNvSpPr/>
          <p:nvPr/>
        </p:nvSpPr>
        <p:spPr>
          <a:xfrm>
            <a:off x="500034" y="164305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West (British Columbia)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	-- the Rockies</a:t>
            </a: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	-- economy: hydroelectricity power; forestry  industry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00438"/>
            <a:ext cx="3781425" cy="2495741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357562"/>
            <a:ext cx="3543300" cy="2834640"/>
          </a:xfrm>
          <a:prstGeom prst="rect">
            <a:avLst/>
          </a:prstGeom>
          <a:noFill/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2786050" y="6286520"/>
          <a:ext cx="30003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The Rockies and Lake Louise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15370" cy="12144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II. The Regions of Canada</a:t>
            </a:r>
            <a:r>
              <a:rPr lang="zh-CN" alt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CN" alt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0034" y="1714488"/>
            <a:ext cx="8186766" cy="5143512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  *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prairies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       -- Alberta,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Saskatchewan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, Manitoba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		-- farming (Canada’s breadbasket)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		-- rich in energy resources</a:t>
            </a:r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endParaRPr lang="zh-CN" altLang="en-US" sz="2400" dirty="0"/>
          </a:p>
        </p:txBody>
      </p:sp>
      <p:pic>
        <p:nvPicPr>
          <p:cNvPr id="4" name="图片 3" descr="c:\users\北京外国语大学\appdata\roaming\360se6\User Data\temp\origin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857628"/>
            <a:ext cx="428624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938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II. The Regions of Canada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CN" altLang="en-US" dirty="0" smtClean="0">
                <a:latin typeface="Times New Roman" pitchFamily="18" charset="0"/>
                <a:cs typeface="Times New Roman" pitchFamily="18" charset="0"/>
              </a:rPr>
            </a:b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0034" y="1785926"/>
            <a:ext cx="8186766" cy="3895732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  *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Central Canada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		-- Ontario, Quebec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		-- industrial heartland, most densely populated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		-- Toronto, Montreal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www.cochrane.mcmaster.ca/colloquium/images/Toronto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357950" y="4071942"/>
            <a:ext cx="2786050" cy="2344086"/>
          </a:xfrm>
          <a:prstGeom prst="rect">
            <a:avLst/>
          </a:prstGeom>
          <a:noFill/>
        </p:spPr>
      </p:pic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715140" y="6357958"/>
          <a:ext cx="204786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868"/>
              </a:tblGrid>
              <a:tr h="28575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Toronto city skyline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28596" y="6357958"/>
          <a:ext cx="2047868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868"/>
              </a:tblGrid>
              <a:tr h="28575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    Niagara</a:t>
                      </a:r>
                      <a:r>
                        <a:rPr lang="en-US" altLang="zh-CN" baseline="0" dirty="0" smtClean="0"/>
                        <a:t> Falls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0" name="Picture 2" descr="c:\users\北京外国语大学\appdata\roaming\360se6\User Data\temp\HorseshoefromSkyl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14818"/>
            <a:ext cx="2905169" cy="2178877"/>
          </a:xfrm>
          <a:prstGeom prst="rect">
            <a:avLst/>
          </a:prstGeom>
          <a:noFill/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3357554" y="6357958"/>
          <a:ext cx="28575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</a:tblGrid>
              <a:tr h="285752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Montreal</a:t>
                      </a:r>
                      <a:r>
                        <a:rPr lang="en-US" altLang="zh-CN" baseline="0" dirty="0" smtClean="0"/>
                        <a:t> Olympic Stadium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32" name="Picture 4" descr="c:\users\北京外国语大学\appdata\roaming\360se6\User Data\temp\stadeOlympiqu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643446"/>
            <a:ext cx="2994912" cy="1690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II. The Regions of Canada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8501122" cy="4525963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The Atlantic regions (The Maritimes)</a:t>
            </a:r>
          </a:p>
          <a:p>
            <a:pPr>
              <a:buNone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	--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New Brunswick, Nova Scotia, Prince Edward Island   and Newfoundland</a:t>
            </a:r>
          </a:p>
          <a:p>
            <a:pPr>
              <a:buNone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	-- economy: fishing, tourism, farming</a:t>
            </a:r>
          </a:p>
          <a:p>
            <a:pPr>
              <a:buNone/>
            </a:pP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6072198" y="5715016"/>
            <a:ext cx="2757478" cy="33970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Peggy’s Cove,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Nova Scotia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北京外国语大学\appdata\roaming\360se6\User Data\temp\halifa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5405429" cy="2854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III. History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0034" y="1785926"/>
            <a:ext cx="8186766" cy="4538674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First Nations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Earliest inhabitants of Canada (10,000 years ago)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Different groups, different 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  cultures, languages and lifestyle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Live in harmony with nature</a:t>
            </a:r>
          </a:p>
          <a:p>
            <a:pPr>
              <a:buNone/>
            </a:pPr>
            <a:endParaRPr lang="zh-CN" altLang="en-US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Picture 6" descr="Totem po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3061628"/>
            <a:ext cx="2571736" cy="3796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III. History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00034" y="1785926"/>
            <a:ext cx="8186766" cy="45386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The European settlement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Vikings – around year 1000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Jacques Cartier – 1534, the Gulf of St. Lawrence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Samuel de Champlain – 1608, 1</a:t>
            </a:r>
            <a:r>
              <a:rPr lang="en-US" altLang="zh-CN" sz="28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French settlement along the St. Lawrence River, “Father of New France”;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	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 earliest major settlements in Nova Scotia in 1604 and Quebec in 1608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 smtClean="0"/>
          </a:p>
          <a:p>
            <a:pPr>
              <a:buNone/>
            </a:pP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15370" cy="150019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III. History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sz="4000" dirty="0"/>
          </a:p>
        </p:txBody>
      </p:sp>
      <p:sp>
        <p:nvSpPr>
          <p:cNvPr id="4" name="矩形 3"/>
          <p:cNvSpPr/>
          <p:nvPr/>
        </p:nvSpPr>
        <p:spPr>
          <a:xfrm>
            <a:off x="357158" y="4857760"/>
            <a:ext cx="45005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Port-Royal Habitation,  the first settlement in North America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Samuel de Champlain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929190" y="1928802"/>
            <a:ext cx="3643338" cy="4697427"/>
          </a:xfrm>
        </p:spPr>
        <p:txBody>
          <a:bodyPr/>
          <a:lstStyle/>
          <a:p>
            <a:pPr>
              <a:buNone/>
            </a:pPr>
            <a:endParaRPr lang="zh-CN" altLang="en-US" dirty="0"/>
          </a:p>
        </p:txBody>
      </p:sp>
      <p:sp>
        <p:nvSpPr>
          <p:cNvPr id="18434" name="AutoShape 2" descr="c:\users\北京外国语大学\appdata\roaming\360se6\User Data\temp\Port_Royal,_Nova_Scotia_-_circa_1612_-_Project_Gutenberg_etext_201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36" name="AutoShape 4" descr="c:\users\北京外国语大学\appdata\roaming\360se6\User Data\temp\Port_Royal,_Nova_Scotia_-_circa_1612_-_Project_Gutenberg_etext_201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38" name="AutoShape 6" descr="c:\users\北京外国语大学\appdata\roaming\360se6\User Data\temp\Port_Royal,_Nova_Scotia_-_circa_1612_-_Project_Gutenberg_etext_201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8442" name="Picture 10" descr="c:\users\北京外国语大学\appdata\roaming\360se6\User Data\temp\fn1p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928802"/>
            <a:ext cx="3619500" cy="4714876"/>
          </a:xfrm>
          <a:prstGeom prst="rect">
            <a:avLst/>
          </a:prstGeom>
          <a:noFill/>
        </p:spPr>
      </p:pic>
      <p:pic>
        <p:nvPicPr>
          <p:cNvPr id="18446" name="Picture 14" descr="c:\users\北京外国语大学\appdata\roaming\360se6\User Data\temp\champlain_map_w=314&amp;h=217&amp;as=1.ash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00240"/>
            <a:ext cx="3928102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15370" cy="142876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III. History</a:t>
            </a:r>
            <a:r>
              <a:rPr lang="zh-CN" altLang="en-US" sz="4000" dirty="0" smtClean="0"/>
              <a:t/>
            </a:r>
            <a:br>
              <a:rPr lang="zh-CN" altLang="en-US" sz="4000" dirty="0" smtClean="0"/>
            </a:b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2143116"/>
            <a:ext cx="8258204" cy="4181484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French colonists first settled Canada.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earliest major settlements were established in Nova Scotia in 1604 and Quebec in 1608.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Fur trade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French Vs. English settlement; 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Company of New France Vs. Hudson’s Bay Company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58246" cy="1643074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Canada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Unit 17 The Country and its People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upload.wikimedia.org/wikipedia/en/b/b0/Bigcancoa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857363"/>
            <a:ext cx="3286148" cy="4286281"/>
          </a:xfrm>
          <a:prstGeom prst="rect">
            <a:avLst/>
          </a:prstGeom>
          <a:noFill/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214810" y="5143512"/>
          <a:ext cx="457203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Welcome to Canada</a:t>
                      </a:r>
                    </a:p>
                    <a:p>
                      <a:r>
                        <a:rPr lang="en-US" altLang="zh-CN" dirty="0" smtClean="0"/>
                        <a:t>                                           </a:t>
                      </a:r>
                      <a:r>
                        <a:rPr lang="en-US" altLang="zh-CN" dirty="0" err="1" smtClean="0"/>
                        <a:t>Bienvenue</a:t>
                      </a:r>
                      <a:r>
                        <a:rPr lang="en-US" altLang="zh-CN" dirty="0" smtClean="0"/>
                        <a:t> au Canada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北京外国语大学\Desktop\社会与文化入门-课件\flag-canada-16474010-976-79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857364"/>
            <a:ext cx="3786214" cy="3064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III. History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525963"/>
          </a:xfrm>
        </p:spPr>
        <p:txBody>
          <a:bodyPr/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The 18</a:t>
            </a:r>
            <a:r>
              <a:rPr lang="en-US" altLang="zh-CN" sz="2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century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	Events that affected Canada’s early history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	-- wars between Aboriginal tribes and French and English settlers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	-- wars between Britain and France in Europe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	-- American history (the Independence War; the United Empire Loyalists)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	-- French Revolution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274786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Hudson Bay Company</a:t>
            </a:r>
            <a:b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Then and Now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内容占位符 3" descr="c:\users\北京外国语大学\appdata\roaming\360se6\User Data\temp\spip_action=dw2_out&amp;id=39.ph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5119686" cy="327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北京外国语大学\appdata\roaming\360se6\User Data\temp\The_Bay_flagship_store_Toronto_20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876"/>
            <a:ext cx="463136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28596" y="6000768"/>
          <a:ext cx="392909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HBC</a:t>
                      </a:r>
                      <a:r>
                        <a:rPr lang="en-US" altLang="zh-CN" baseline="0" dirty="0" smtClean="0"/>
                        <a:t> department store in downtown Toronto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III. History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Confederation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Quebec, Ontario, New Brunswick and Nova Scotia joined to form confederation (1867).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49154" name="Picture 2" descr="c:\users\北京外国语大学\appdata\roaming\360se6\User Data\temp\350px-Fathers_of_Confederation_LAC_c0018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714752"/>
            <a:ext cx="3929088" cy="2357454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2285984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Delegates met at the Quebec Conference for confederation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IV. What’s in a Name?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Possible origins for the name “Canada”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	 (indication of diversity of culture)</a:t>
            </a:r>
          </a:p>
          <a:p>
            <a:pPr>
              <a:buFontTx/>
              <a:buChar char="-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Spanish for “nothing here” (Spanish explorers)</a:t>
            </a:r>
          </a:p>
          <a:p>
            <a:pPr>
              <a:buFontTx/>
              <a:buChar char="-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Languages of the First Nations 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	Cree, “clean land”; 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	Mohawk, “castle”; 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	Iroquois, “village”</a:t>
            </a:r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endParaRPr lang="zh-CN" altLang="en-US" sz="2800" dirty="0" smtClean="0"/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 descr="c:\users\北京外国语大学\appdata\roaming\360se6\User Data\temp\c001917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071942"/>
            <a:ext cx="342899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IV. What’s in a Name?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Place names that reflect the history of Canada and diversity of culture: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-- Halifax, Victoria (English rulers and nobles)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--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Montreal (French translation of "Mount Royal“) 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 descr="c:\users\北京外国语大学\appdata\roaming\360se6\User Data\temp\montreal_mont-royal-par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786190"/>
            <a:ext cx="484568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IV. What’s in a Name?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571472" y="185736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Place names that reflect the history of Canada and diversity of culture: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Medicine Hat,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Moosejaw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(adventures of early explorers)</a:t>
            </a:r>
          </a:p>
          <a:p>
            <a:pPr>
              <a:buFontTx/>
              <a:buChar char="-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Sioux Lookout (early settlers keeping watch for native Indians)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-  Great Bear Lake, Buffalo Narrows (different forms of wildlife</a:t>
            </a:r>
          </a:p>
          <a:p>
            <a:pPr>
              <a:buNone/>
            </a:pPr>
            <a:endParaRPr lang="zh-CN" altLang="en-US" sz="2800" dirty="0" smtClean="0"/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 fontScale="70000" lnSpcReduction="20000"/>
          </a:bodyPr>
          <a:lstStyle/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          Sioux Lookout, Ontario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					        </a:t>
            </a:r>
            <a:r>
              <a:rPr lang="en-US" altLang="zh-CN" sz="2300" dirty="0" smtClean="0">
                <a:latin typeface="Times New Roman" pitchFamily="18" charset="0"/>
                <a:cs typeface="Times New Roman" pitchFamily="18" charset="0"/>
              </a:rPr>
              <a:t>Buffalo Narrows, Saskatchewan</a:t>
            </a:r>
            <a:endParaRPr lang="zh-CN" alt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 descr="c:\users\北京外国语大学\appdata\roaming\360se6\User Data\temp\sioux_lookout_sig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40005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北京外国语大学\appdata\roaming\360se6\User Data\temp\Town_centre_in_Buffalo_Narrows,_Saskatchewa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86124"/>
            <a:ext cx="527431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43932" cy="114300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Questions for Discussion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500174"/>
            <a:ext cx="8401080" cy="4929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endParaRPr lang="zh-CN" altLang="en-US" dirty="0" smtClean="0"/>
          </a:p>
          <a:p>
            <a:pPr marL="514350" lvl="0" indent="-514350" fontAlgn="b">
              <a:buAutoNum type="alphaU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is Canada regularly rated as having the best standard of living in the world?</a:t>
            </a:r>
          </a:p>
          <a:p>
            <a:pPr marL="514350" lvl="0" indent="-514350" fontAlgn="b">
              <a:buAutoNum type="alpha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Why do Canadians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seek a national identity? What is so unique about Canadian culture? </a:t>
            </a:r>
          </a:p>
          <a:p>
            <a:pPr marL="514350" lvl="0" indent="-514350" fontAlgn="b">
              <a:buAutoNum type="alpha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What are the features of each of the regions of Canada?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297106"/>
          </a:xfrm>
        </p:spPr>
        <p:txBody>
          <a:bodyPr/>
          <a:lstStyle/>
          <a:p>
            <a:r>
              <a:rPr lang="en-US" altLang="zh-CN" dirty="0" smtClean="0">
                <a:latin typeface="Century" pitchFamily="18" charset="0"/>
              </a:rPr>
              <a:t>The End</a:t>
            </a:r>
            <a:endParaRPr lang="zh-CN" altLang="en-US" dirty="0"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857497"/>
            <a:ext cx="8301038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4000" dirty="0" smtClean="0">
                <a:latin typeface="+mj-ea"/>
                <a:ea typeface="+mj-ea"/>
              </a:rPr>
              <a:t>高等教育出版社</a:t>
            </a:r>
            <a:endParaRPr lang="en-US" altLang="zh-CN" sz="4000" dirty="0" smtClean="0">
              <a:latin typeface="+mj-ea"/>
              <a:ea typeface="+mj-ea"/>
            </a:endParaRPr>
          </a:p>
          <a:p>
            <a:pPr algn="ctr">
              <a:buNone/>
            </a:pPr>
            <a:endParaRPr lang="en-US" altLang="zh-CN" sz="4000" dirty="0" smtClean="0">
              <a:latin typeface="+mj-ea"/>
              <a:ea typeface="+mj-ea"/>
            </a:endParaRPr>
          </a:p>
          <a:p>
            <a:pPr algn="ctr">
              <a:buNone/>
            </a:pPr>
            <a:r>
              <a:rPr lang="en-US" altLang="zh-CN" sz="4000" dirty="0" smtClean="0">
                <a:latin typeface="+mj-ea"/>
                <a:ea typeface="+mj-ea"/>
              </a:rPr>
              <a:t>2015</a:t>
            </a:r>
            <a:endParaRPr lang="zh-CN" altLang="en-US" sz="40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2000240"/>
            <a:ext cx="8258204" cy="432436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Give the English for the following:</a:t>
            </a:r>
          </a:p>
          <a:p>
            <a:pPr lvl="0"/>
            <a:r>
              <a:rPr lang="zh-CN" altLang="en-US" dirty="0" smtClean="0"/>
              <a:t>加拿大特征</a:t>
            </a:r>
            <a:r>
              <a:rPr lang="en-US" altLang="zh-CN" dirty="0" smtClean="0"/>
              <a:t>/</a:t>
            </a:r>
            <a:r>
              <a:rPr lang="zh-CN" altLang="en-US" dirty="0" smtClean="0"/>
              <a:t>身份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加拿大滨海诸省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大草原区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北欧海盗</a:t>
            </a:r>
            <a:endParaRPr lang="en-US" altLang="zh-CN" dirty="0" smtClean="0"/>
          </a:p>
          <a:p>
            <a:pPr lvl="0"/>
            <a:r>
              <a:rPr lang="zh-CN" altLang="en-US" dirty="0" smtClean="0"/>
              <a:t>加拿大邦联</a:t>
            </a:r>
            <a:endParaRPr lang="en-US" altLang="zh-CN" dirty="0" smtClean="0"/>
          </a:p>
          <a:p>
            <a:pPr lvl="0"/>
            <a:endParaRPr lang="en-US" altLang="zh-CN" dirty="0" smtClean="0"/>
          </a:p>
          <a:p>
            <a:pPr lvl="0"/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Quiz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108183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Focal Points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2143116"/>
            <a:ext cx="8258204" cy="3967170"/>
          </a:xfrm>
        </p:spPr>
        <p:txBody>
          <a:bodyPr>
            <a:normAutofit fontScale="77500" lnSpcReduction="20000"/>
          </a:bodyPr>
          <a:lstStyle/>
          <a:p>
            <a:pPr fontAlgn="b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Canadian identity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regions of Canada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Yukon and the Northwest Territories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British Columbia 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prairie provinces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Central Canada -- Ontario and Quebec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Maritimes ( the Atlantic regions )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First Nations ( the Aboriginal people)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European settlement in Canada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Confederation 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b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origin of the word "Canada"</a:t>
            </a:r>
            <a:endParaRPr lang="zh-C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93896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This Unit is Divided into Four Sections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525963"/>
          </a:xfrm>
        </p:spPr>
        <p:txBody>
          <a:bodyPr>
            <a:normAutofit/>
          </a:bodyPr>
          <a:lstStyle/>
          <a:p>
            <a:pPr marL="571500" indent="-571500" fontAlgn="b">
              <a:buAutoNum type="roman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 Brief introduction</a:t>
            </a:r>
          </a:p>
          <a:p>
            <a:pPr marL="571500" indent="-571500" fontAlgn="b">
              <a:buAutoNum type="romanUcPeriod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 Regions of Canada</a:t>
            </a:r>
          </a:p>
          <a:p>
            <a:pPr marL="571500" indent="-571500" fontAlgn="b">
              <a:buAutoNum type="romanUcPeriod" startAt="3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History</a:t>
            </a:r>
          </a:p>
          <a:p>
            <a:pPr marL="571500" indent="-571500" fontAlgn="b">
              <a:buAutoNum type="romanUcPeriod" startAt="3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What’s in a Name?</a:t>
            </a:r>
          </a:p>
          <a:p>
            <a:pPr marL="571500" indent="-571500" fontAlgn="b">
              <a:buAutoNum type="romanUcPeriod"/>
            </a:pPr>
            <a:endParaRPr lang="en-US" altLang="zh-CN" dirty="0" smtClean="0"/>
          </a:p>
          <a:p>
            <a:pPr marL="571500" indent="-571500" fontAlgn="b">
              <a:buAutoNum type="romanUcPeriod"/>
            </a:pPr>
            <a:endParaRPr lang="zh-CN" alt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I. A Brief Introduction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1500175"/>
            <a:ext cx="8229600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Basic facts about Canada: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Area total – </a:t>
            </a:r>
            <a:r>
              <a:rPr lang="en-US" altLang="zh-CN" sz="28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9,976,140 km</a:t>
            </a:r>
            <a:r>
              <a:rPr lang="en-US" altLang="zh-CN" sz="2800" baseline="300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2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Population -- </a:t>
            </a:r>
            <a:r>
              <a:rPr lang="en-US" altLang="zh-CN" sz="28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35,702,707 (as of 2015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Capital -- </a:t>
            </a:r>
            <a:r>
              <a:rPr lang="en-US" altLang="zh-CN" sz="28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Ottawa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National Day – </a:t>
            </a:r>
            <a:r>
              <a:rPr lang="en-US" altLang="zh-CN" sz="28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Canada Day, 1 July (1867)</a:t>
            </a:r>
          </a:p>
          <a:p>
            <a:r>
              <a:rPr lang="en-US" altLang="zh-CN" sz="28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Official Languages --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English &amp; French</a:t>
            </a:r>
          </a:p>
          <a:p>
            <a:pPr>
              <a:buNone/>
            </a:pP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http://www.pirateplanet.com/Toronto_Niagra/Niagra_Canadian_Fall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5072074"/>
            <a:ext cx="2428892" cy="1626073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886325"/>
            <a:ext cx="2971800" cy="1971675"/>
          </a:xfrm>
          <a:prstGeom prst="rect">
            <a:avLst/>
          </a:prstGeom>
          <a:noFill/>
        </p:spPr>
      </p:pic>
      <p:pic>
        <p:nvPicPr>
          <p:cNvPr id="7" name="Picture 9" descr="Bay of Fundy, New Brunswick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4831755"/>
            <a:ext cx="3024246" cy="2026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1581904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I. A Brief Introduction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357430"/>
            <a:ext cx="8186766" cy="39671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The Canadian Identity</a:t>
            </a:r>
            <a:b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(What makes a Canadian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Canadian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Bilingualism – English and French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Multiculturalism – diverse cultural makeup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Historical links with the Great Britain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Close and intimate relations with the U.S.</a:t>
            </a:r>
          </a:p>
          <a:p>
            <a:pPr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		 (difficult to generalize and define)</a:t>
            </a:r>
          </a:p>
          <a:p>
            <a:endParaRPr lang="zh-CN" alt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143902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II. The Regions of Canada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2500306"/>
            <a:ext cx="8258204" cy="38242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the second largest country after Russia 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10 provinces and 3 territories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“from sea to sea” (the Pacific, the Atlantic)</a:t>
            </a:r>
          </a:p>
          <a:p>
            <a:pPr>
              <a:lnSpc>
                <a:spcPct val="90000"/>
              </a:lnSpc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the longest undefended national border (with the U.S.)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190750" y="13335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52226" name="Picture 2" descr="Canada map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57200" y="142876"/>
            <a:ext cx="7758138" cy="627234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630</Words>
  <Application>Microsoft Office PowerPoint</Application>
  <PresentationFormat>On-screen Show (4:3)</PresentationFormat>
  <Paragraphs>172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主题</vt:lpstr>
      <vt:lpstr>《英语国家社会与文化入门》(下册）</vt:lpstr>
      <vt:lpstr>Canada Unit 17 The Country and its People</vt:lpstr>
      <vt:lpstr>Quiz</vt:lpstr>
      <vt:lpstr>Focal Points</vt:lpstr>
      <vt:lpstr>This Unit is Divided into Four Sections</vt:lpstr>
      <vt:lpstr> I. A Brief Introduction </vt:lpstr>
      <vt:lpstr>I. A Brief Introduction</vt:lpstr>
      <vt:lpstr>II. The Regions of Canada</vt:lpstr>
      <vt:lpstr>Slide 9</vt:lpstr>
      <vt:lpstr>II. The Regions of Canada</vt:lpstr>
      <vt:lpstr>The North</vt:lpstr>
      <vt:lpstr>  II. The Regions of Canada  </vt:lpstr>
      <vt:lpstr>II. The Regions of Canada </vt:lpstr>
      <vt:lpstr> II. The Regions of Canada </vt:lpstr>
      <vt:lpstr>II. The Regions of Canada</vt:lpstr>
      <vt:lpstr>III. History</vt:lpstr>
      <vt:lpstr>III. History</vt:lpstr>
      <vt:lpstr>  III. History  </vt:lpstr>
      <vt:lpstr>III. History </vt:lpstr>
      <vt:lpstr>III. History</vt:lpstr>
      <vt:lpstr>Hudson Bay Company Then and Now</vt:lpstr>
      <vt:lpstr>III. History</vt:lpstr>
      <vt:lpstr>IV. What’s in a Name?</vt:lpstr>
      <vt:lpstr>IV. What’s in a Name?</vt:lpstr>
      <vt:lpstr>IV. What’s in a Name?</vt:lpstr>
      <vt:lpstr>Slide 26</vt:lpstr>
      <vt:lpstr>Questions for Discussion</vt:lpstr>
      <vt:lpstr>The End</vt:lpstr>
    </vt:vector>
  </TitlesOfParts>
  <Company>Gskening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《英语国家社会与文化入门》</dc:title>
  <dc:creator>Gs</dc:creator>
  <cp:lastModifiedBy>Wang</cp:lastModifiedBy>
  <cp:revision>441</cp:revision>
  <dcterms:created xsi:type="dcterms:W3CDTF">2014-03-06T01:37:44Z</dcterms:created>
  <dcterms:modified xsi:type="dcterms:W3CDTF">2015-12-07T00:00:40Z</dcterms:modified>
</cp:coreProperties>
</file>